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418" r:id="rId2"/>
    <p:sldId id="410" r:id="rId3"/>
    <p:sldId id="420" r:id="rId4"/>
    <p:sldId id="412" r:id="rId5"/>
    <p:sldId id="413" r:id="rId6"/>
    <p:sldId id="428" r:id="rId7"/>
    <p:sldId id="432" r:id="rId8"/>
    <p:sldId id="434" r:id="rId9"/>
    <p:sldId id="433" r:id="rId10"/>
    <p:sldId id="429" r:id="rId11"/>
    <p:sldId id="430" r:id="rId12"/>
    <p:sldId id="417" r:id="rId13"/>
    <p:sldId id="431" r:id="rId14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CCFFCC"/>
    <a:srgbClr val="FE20FC"/>
    <a:srgbClr val="C5F4FF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6259" autoAdjust="0"/>
  </p:normalViewPr>
  <p:slideViewPr>
    <p:cSldViewPr snapToGrid="0">
      <p:cViewPr varScale="1">
        <p:scale>
          <a:sx n="146" d="100"/>
          <a:sy n="146" d="100"/>
        </p:scale>
        <p:origin x="1496" y="176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6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94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discovery/train-tooling.html#improving-result-relevance-with-the-tool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Assistant-Labs/3-Advanc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jpg"/><Relationship Id="rId4" Type="http://schemas.openxmlformats.org/officeDocument/2006/relationships/hyperlink" Target="https://github.ibm.com/digital-skills-academy/lab-cog1/tree/master/5-Discover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86656" y="2617599"/>
            <a:ext cx="6170688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5: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Your Chatbot with Watson Discovery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Queries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6" y="748179"/>
            <a:ext cx="827495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offers powerful content </a:t>
            </a: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search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capabilities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once content is uploaded and enriched by the Discovery service, you can build queries, and 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integrate Discovery into your own applications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create custom applications using the Watson Explorer Application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E7A5-D642-6443-B276-D5A68514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01" y="2440117"/>
            <a:ext cx="6716110" cy="2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Relevancy Training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29756" y="748179"/>
            <a:ext cx="8459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has a powerful natural language capabilities, but the relevance of query results can be even further improved with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  <a:hlinkClick r:id="rId3"/>
              </a:rPr>
              <a:t>training</a:t>
            </a: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this</a:t>
            </a:r>
            <a:r>
              <a:rPr lang="en-US" sz="16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relevancy training 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is optional – if the results of your queries meet your needs, no further training is necessary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you can train your collections using either the Discovery tooling or APIs 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 order to train Watson you provide example queries, and rate the results for each query as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relevant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/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not relevant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5FE3-8CAB-DA4C-A2BA-56C2028FB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15"/>
            <a:ext cx="4529959" cy="224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5B083-AEFB-6946-84B0-DEA97406E3C6}"/>
              </a:ext>
            </a:extLst>
          </p:cNvPr>
          <p:cNvSpPr txBox="1"/>
          <p:nvPr/>
        </p:nvSpPr>
        <p:spPr>
          <a:xfrm>
            <a:off x="4741554" y="3062030"/>
            <a:ext cx="408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doesn't just memorise – it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learns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from these queries and applies patterns it has detected to all new queries, using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machine-learning 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techniques that find signals in your content and questions</a:t>
            </a:r>
            <a:endParaRPr lang="en-US" sz="16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67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</a:t>
            </a:r>
            <a:r>
              <a:rPr lang="en-US" dirty="0">
                <a:latin typeface="IBM Plex Sans" panose="020B0503050203000203" pitchFamily="34" charset="77"/>
                <a:hlinkClick r:id="rId4"/>
              </a:rPr>
              <a:t>/5-Discovery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1074CE6-7895-FA47-8901-A40E3643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1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86656" y="2617599"/>
            <a:ext cx="6170688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5: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Your Chatbot with Watson Discovery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8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773D4A0-5D66-5647-8E04-1E58839F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07" y="4893807"/>
            <a:ext cx="694186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2895CF3-5537-824A-B2E2-3D1FC33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08" y="4876324"/>
            <a:ext cx="104448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72E240-1E37-7B43-B1C0-15054D001314}"/>
              </a:ext>
            </a:extLst>
          </p:cNvPr>
          <p:cNvSpPr/>
          <p:nvPr/>
        </p:nvSpPr>
        <p:spPr>
          <a:xfrm>
            <a:off x="2807523" y="3931487"/>
            <a:ext cx="3420936" cy="8524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5AE8CB-3BAC-AA46-A9BC-5432DFC16E2B}"/>
              </a:ext>
            </a:extLst>
          </p:cNvPr>
          <p:cNvCxnSpPr/>
          <p:nvPr/>
        </p:nvCxnSpPr>
        <p:spPr bwMode="auto">
          <a:xfrm flipV="1">
            <a:off x="553512" y="4827663"/>
            <a:ext cx="5894432" cy="3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0F44DF-00CC-D046-9789-C97FB434EECC}"/>
              </a:ext>
            </a:extLst>
          </p:cNvPr>
          <p:cNvCxnSpPr/>
          <p:nvPr/>
        </p:nvCxnSpPr>
        <p:spPr bwMode="auto">
          <a:xfrm flipV="1">
            <a:off x="553511" y="1748163"/>
            <a:ext cx="0" cy="3103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262895-3D65-9A49-AB3E-A0348F6CC6D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31109" y="2887122"/>
            <a:ext cx="1171488" cy="4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0B7AD1-51BE-6E41-A78F-3DD076401084}"/>
              </a:ext>
            </a:extLst>
          </p:cNvPr>
          <p:cNvCxnSpPr/>
          <p:nvPr/>
        </p:nvCxnSpPr>
        <p:spPr bwMode="auto">
          <a:xfrm>
            <a:off x="2674304" y="1748164"/>
            <a:ext cx="0" cy="3086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CC4316DE-0D9C-524B-A12A-4EF4A1FF0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396" y="4523333"/>
            <a:ext cx="1916477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F484A-21AA-B241-A089-E10D2D926F76}"/>
              </a:ext>
            </a:extLst>
          </p:cNvPr>
          <p:cNvSpPr/>
          <p:nvPr/>
        </p:nvSpPr>
        <p:spPr>
          <a:xfrm>
            <a:off x="825437" y="1807918"/>
            <a:ext cx="1840568" cy="265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me pick a phone 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27843-7636-3F4B-B94D-6B50BBACA3DD}"/>
              </a:ext>
            </a:extLst>
          </p:cNvPr>
          <p:cNvSpPr/>
          <p:nvPr/>
        </p:nvSpPr>
        <p:spPr>
          <a:xfrm>
            <a:off x="3350997" y="2741784"/>
            <a:ext cx="2333987" cy="43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My LG D800 is grinding to a halt, what can I do?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70CABF-671E-2B4A-9608-89A37F79A12A}"/>
              </a:ext>
            </a:extLst>
          </p:cNvPr>
          <p:cNvSpPr/>
          <p:nvPr/>
        </p:nvSpPr>
        <p:spPr>
          <a:xfrm>
            <a:off x="635114" y="3181263"/>
            <a:ext cx="1920589" cy="1596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0BE0308-B33E-3740-9CD1-530D0E94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819" y="4523333"/>
            <a:ext cx="141961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705E85-4B2A-9446-AAC7-79E93B0045CD}"/>
              </a:ext>
            </a:extLst>
          </p:cNvPr>
          <p:cNvSpPr/>
          <p:nvPr/>
        </p:nvSpPr>
        <p:spPr>
          <a:xfrm>
            <a:off x="718945" y="1819860"/>
            <a:ext cx="5385298" cy="2907739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5509" tIns="37755" rIns="75509" bIns="37755" anchor="ctr"/>
          <a:lstStyle/>
          <a:p>
            <a:pPr algn="ctr" defTabSz="336265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A971C-4FC7-414E-95EB-423ACFB1D420}"/>
              </a:ext>
            </a:extLst>
          </p:cNvPr>
          <p:cNvGrpSpPr/>
          <p:nvPr/>
        </p:nvGrpSpPr>
        <p:grpSpPr>
          <a:xfrm>
            <a:off x="6734419" y="2904612"/>
            <a:ext cx="2234180" cy="1881045"/>
            <a:chOff x="9310591" y="926840"/>
            <a:chExt cx="2702125" cy="2275028"/>
          </a:xfrm>
          <a:solidFill>
            <a:srgbClr val="92D05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7F4A3E-8340-A941-A198-5ABA9EA2D087}"/>
                </a:ext>
              </a:extLst>
            </p:cNvPr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06C3C1-ECD3-EE4B-9A96-573FD516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06796" cy="97061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654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63CE07-C1D0-D446-BE93-6AFD2E1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  <a:grp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AAE748-92D6-0749-A1CD-3B8FFC3DD5EF}"/>
                </a:ext>
              </a:extLst>
            </p:cNvPr>
            <p:cNvSpPr/>
            <p:nvPr/>
          </p:nvSpPr>
          <p:spPr>
            <a:xfrm>
              <a:off x="9418442" y="1674492"/>
              <a:ext cx="2273879" cy="12566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D7E636-BCB6-5148-9430-1B0446812CB3}"/>
              </a:ext>
            </a:extLst>
          </p:cNvPr>
          <p:cNvGrpSpPr/>
          <p:nvPr/>
        </p:nvGrpSpPr>
        <p:grpSpPr>
          <a:xfrm>
            <a:off x="6730663" y="286506"/>
            <a:ext cx="2234180" cy="2164603"/>
            <a:chOff x="9308849" y="3528976"/>
            <a:chExt cx="2702125" cy="26179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5E15E7-39BF-364D-A9B8-099A5F70D11C}"/>
                </a:ext>
              </a:extLst>
            </p:cNvPr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 dirty="0">
                <a:solidFill>
                  <a:schemeClr val="tx2"/>
                </a:solidFill>
                <a:highlight>
                  <a:srgbClr val="CCFFCC"/>
                </a:highlight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2606B8-0790-784A-B62E-17399880D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59451" cy="6658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7BB9F3-76A5-CA4D-9094-6A115377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  <a:grpFill/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F0F7B9-F788-5A4B-8D96-D6E2C88F5226}"/>
                </a:ext>
              </a:extLst>
            </p:cNvPr>
            <p:cNvSpPr/>
            <p:nvPr/>
          </p:nvSpPr>
          <p:spPr>
            <a:xfrm>
              <a:off x="9425131" y="4496406"/>
              <a:ext cx="2172301" cy="14857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91EB77-9AEF-7243-BC8C-DAE1C792CE93}"/>
              </a:ext>
            </a:extLst>
          </p:cNvPr>
          <p:cNvSpPr txBox="1"/>
          <p:nvPr/>
        </p:nvSpPr>
        <p:spPr>
          <a:xfrm>
            <a:off x="2751154" y="561893"/>
            <a:ext cx="3647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Extend your chatbot to handle </a:t>
            </a:r>
            <a:r>
              <a:rPr lang="en-US" sz="1800" i="1" dirty="0">
                <a:latin typeface="IBM Plex Sans" panose="020B0503050203000203" pitchFamily="34" charset="77"/>
              </a:rPr>
              <a:t>long tail conversations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Assistant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Discovery</a:t>
            </a:r>
          </a:p>
        </p:txBody>
      </p:sp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F2D4643-62E2-1F49-9ACA-9F9F38F9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" y="766595"/>
            <a:ext cx="7772400" cy="427254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1046" y="175664"/>
            <a:ext cx="284620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5D052-D1FC-C34A-BDD2-CB3EAB87CF75}"/>
              </a:ext>
            </a:extLst>
          </p:cNvPr>
          <p:cNvSpPr/>
          <p:nvPr/>
        </p:nvSpPr>
        <p:spPr bwMode="auto">
          <a:xfrm>
            <a:off x="543697" y="2172399"/>
            <a:ext cx="7908324" cy="1260761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161B0D-9803-1546-BD76-71DBB0EDBBA2}"/>
              </a:ext>
            </a:extLst>
          </p:cNvPr>
          <p:cNvSpPr/>
          <p:nvPr/>
        </p:nvSpPr>
        <p:spPr bwMode="auto">
          <a:xfrm>
            <a:off x="543697" y="3583462"/>
            <a:ext cx="7908324" cy="97416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223318" y="1145819"/>
            <a:ext cx="77202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Introduction to </a:t>
            </a:r>
            <a:r>
              <a:rPr lang="en-GB" b="1" i="1" dirty="0">
                <a:latin typeface="IBM Plex Sans" panose="020B0503050203000203" pitchFamily="34" charset="77"/>
              </a:rPr>
              <a:t>Watson Discovery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Setup the Discovery Service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Build a Discovery document </a:t>
            </a:r>
            <a:r>
              <a:rPr lang="en-GB" b="1" i="1" dirty="0">
                <a:latin typeface="IBM Plex Sans" panose="020B0503050203000203" pitchFamily="34" charset="77"/>
              </a:rPr>
              <a:t>collection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Query the collection using Watson Discovery </a:t>
            </a:r>
            <a:r>
              <a:rPr lang="en-GB" b="1" i="1" dirty="0">
                <a:latin typeface="IBM Plex Sans" panose="020B0503050203000203" pitchFamily="34" charset="77"/>
              </a:rPr>
              <a:t>Query Builder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Create a Watson Discovery </a:t>
            </a:r>
            <a:r>
              <a:rPr lang="en-GB" b="1" i="1" dirty="0">
                <a:latin typeface="IBM Plex Sans" panose="020B0503050203000203" pitchFamily="34" charset="77"/>
              </a:rPr>
              <a:t>IBM Cloud Function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b="1" i="1" dirty="0">
                <a:latin typeface="IBM Plex Sans" panose="020B0503050203000203" pitchFamily="34" charset="77"/>
              </a:rPr>
              <a:t>Integrate</a:t>
            </a:r>
            <a:r>
              <a:rPr lang="en-GB" dirty="0">
                <a:latin typeface="IBM Plex Sans" panose="020B0503050203000203" pitchFamily="34" charset="77"/>
              </a:rPr>
              <a:t> Watson Discovery into Watson Assistant</a:t>
            </a:r>
            <a:endParaRPr lang="en-US" b="1" dirty="0">
              <a:latin typeface="IBM Plex Sans" panose="020B050305020300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788E-74E4-864A-8198-883678206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31" y="875725"/>
            <a:ext cx="1141279" cy="11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the Discovery service?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7" y="748179"/>
            <a:ext cx="802357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 cognitive search and content analytics engine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helps rapidly build cognitive, cloud-based applications that unlock insights hidden in unstructured data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IBM Plex Sans" panose="020B0503050203000203" pitchFamily="34" charset="77"/>
              </a:rPr>
              <a:t>includes proprietary data, and public and third-party data</a:t>
            </a:r>
            <a:endParaRPr lang="en-US" sz="1800" i="1" dirty="0">
              <a:latin typeface="IBM Plex Sans" panose="020B0503050203000203" pitchFamily="34" charset="7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rgbClr val="FF0000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Basic terms</a:t>
            </a:r>
            <a:endParaRPr lang="en-US" sz="16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                  	Document        	            	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64E4-A7A0-0240-BD22-5924025F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" y="2214458"/>
            <a:ext cx="9135036" cy="21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Collections and Documents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73645" y="908817"/>
            <a:ext cx="837182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</a:t>
            </a:r>
            <a:r>
              <a:rPr lang="en-US" dirty="0">
                <a:latin typeface="IBM Plex Sans" panose="020B0503050203000203" pitchFamily="34" charset="77"/>
              </a:rPr>
              <a:t> = set of documents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Documents</a:t>
            </a:r>
            <a:r>
              <a:rPr lang="en-US" dirty="0">
                <a:latin typeface="IBM Plex Sans" panose="020B0503050203000203" pitchFamily="34" charset="77"/>
              </a:rPr>
              <a:t> = JSON, DOC, HTML, PDF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contain data of potential use to an application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JSON question/answer pairs for use by chatbot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FAQ held </a:t>
            </a:r>
            <a:r>
              <a:rPr lang="en-US" sz="1600">
                <a:latin typeface="IBM Plex Sans" panose="020B0503050203000203" pitchFamily="34" charset="77"/>
              </a:rPr>
              <a:t>in Word or PDF </a:t>
            </a:r>
            <a:r>
              <a:rPr lang="en-US" sz="1600" dirty="0">
                <a:latin typeface="IBM Plex Sans" panose="020B0503050203000203" pitchFamily="34" charset="77"/>
              </a:rPr>
              <a:t>format</a:t>
            </a:r>
            <a:r>
              <a:rPr lang="en-US" sz="1600">
                <a:latin typeface="IBM Plex Sans" panose="020B0503050203000203" pitchFamily="34" charset="77"/>
              </a:rPr>
              <a:t>, … etc.</a:t>
            </a:r>
            <a:endParaRPr lang="en-US" sz="16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Documents in your collection can be converted using a configuration file you specify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latin typeface="IBM Plex Sans" panose="020B0503050203000203" pitchFamily="34" charset="77"/>
              </a:rPr>
              <a:t>can </a:t>
            </a:r>
            <a:r>
              <a:rPr lang="en-US" sz="1800" b="1" dirty="0">
                <a:latin typeface="IBM Plex Sans" panose="020B0503050203000203" pitchFamily="34" charset="77"/>
              </a:rPr>
              <a:t>enrich</a:t>
            </a:r>
            <a:r>
              <a:rPr lang="en-US" sz="1800" dirty="0">
                <a:latin typeface="IBM Plex Sans" panose="020B0503050203000203" pitchFamily="34" charset="77"/>
              </a:rPr>
              <a:t> (add cognitive metadata to) ingested documents with semantic information collected by 9 Watson functions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Entity Extraction, Sentiment Analysis, Category Classification, Concept Tagging, Keyword Extraction, Relation Extraction, Emotion Analysis, Element Classification and Semantic Role Extraction</a:t>
            </a:r>
            <a:endParaRPr lang="en-US" sz="105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6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Lab: Word doc FAQs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901157" y="905427"/>
            <a:ext cx="524284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10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Word documents, each with approximately </a:t>
            </a: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50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specific items of knowledge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ingest one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sample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document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use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Smart Document Understanding (SDU)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to visually tag content on a few pages of the sample document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uses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machine learning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techniques to understand the rest of document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ingest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all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documents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enriches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 content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F0CE01-8AAF-454E-963E-D3C6C847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87069" cy="5143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D3FF76-5393-A349-BFA7-1CE817118B3A}"/>
              </a:ext>
            </a:extLst>
          </p:cNvPr>
          <p:cNvSpPr/>
          <p:nvPr/>
        </p:nvSpPr>
        <p:spPr bwMode="auto">
          <a:xfrm>
            <a:off x="97130" y="1941370"/>
            <a:ext cx="3589939" cy="82309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B9A3C4-6FA3-C747-A197-2F20426F9D0E}"/>
              </a:ext>
            </a:extLst>
          </p:cNvPr>
          <p:cNvSpPr/>
          <p:nvPr/>
        </p:nvSpPr>
        <p:spPr bwMode="auto">
          <a:xfrm>
            <a:off x="97129" y="4141890"/>
            <a:ext cx="3589939" cy="89794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0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BBE5B5-6489-284E-9B89-34D9082A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3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D5259A-86C4-5745-87E7-A65B4ECBB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631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27362</TotalTime>
  <Words>529</Words>
  <Application>Microsoft Macintosh PowerPoint</Application>
  <PresentationFormat>On-screen Show (16:9)</PresentationFormat>
  <Paragraphs>97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646</cp:revision>
  <cp:lastPrinted>2017-05-16T10:58:10Z</cp:lastPrinted>
  <dcterms:created xsi:type="dcterms:W3CDTF">2014-12-08T21:55:31Z</dcterms:created>
  <dcterms:modified xsi:type="dcterms:W3CDTF">2019-09-25T13:49:13Z</dcterms:modified>
</cp:coreProperties>
</file>